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4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EFF"/>
    <a:srgbClr val="F1F3AF"/>
    <a:srgbClr val="6EA92D"/>
    <a:srgbClr val="9FA7CF"/>
    <a:srgbClr val="AD53A9"/>
    <a:srgbClr val="FFD200"/>
    <a:srgbClr val="00ADEF"/>
    <a:srgbClr val="C198E0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256" y="-9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8888"/>
            <a:ext cx="3037945" cy="465929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0"/>
            <a:ext cx="7010400" cy="697310"/>
          </a:xfrm>
          <a:prstGeom prst="rect">
            <a:avLst/>
          </a:prstGeom>
          <a:solidFill>
            <a:srgbClr val="00ADE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3162" tIns="46582" rIns="93162" bIns="4658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2456" y="155309"/>
            <a:ext cx="3037945" cy="464346"/>
          </a:xfrm>
          <a:prstGeom prst="rect">
            <a:avLst/>
          </a:prstGeom>
        </p:spPr>
        <p:txBody>
          <a:bodyPr vert="horz" wrap="square" lIns="93162" tIns="46582" rIns="93162" bIns="465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8C3B38-7D91-4F25-96DA-C07B6F7A4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104617"/>
            <a:ext cx="9346673" cy="621239"/>
          </a:xfrm>
          <a:prstGeom prst="rect">
            <a:avLst/>
          </a:prstGeom>
        </p:spPr>
        <p:txBody>
          <a:bodyPr lIns="93162" tIns="46582" rIns="93162" bIns="46582"/>
          <a:lstStyle>
            <a:lvl1pPr algn="l">
              <a:defRPr sz="3500"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Click to edit Master title style</a:t>
            </a:r>
          </a:p>
        </p:txBody>
      </p:sp>
      <p:pic>
        <p:nvPicPr>
          <p:cNvPr id="9222" name="Picture 9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4753" y="8290057"/>
            <a:ext cx="3719029" cy="93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697310"/>
            <a:ext cx="7010400" cy="47544"/>
          </a:xfrm>
          <a:prstGeom prst="rect">
            <a:avLst/>
          </a:prstGeom>
          <a:solidFill>
            <a:srgbClr val="00206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3162" tIns="46582" rIns="93162" bIns="4658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020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945" cy="465929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72" y="2"/>
            <a:ext cx="3037945" cy="465929"/>
          </a:xfrm>
          <a:prstGeom prst="rect">
            <a:avLst/>
          </a:prstGeom>
        </p:spPr>
        <p:txBody>
          <a:bodyPr vert="horz" wrap="square" lIns="93162" tIns="46582" rIns="93162" bIns="465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3CE6FA-700E-4D4B-BFCA-569989913614}" type="datetimeFigureOut">
              <a:rPr lang="en-US"/>
              <a:pPr>
                <a:defRPr/>
              </a:pPr>
              <a:t>11/15/2016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4" y="4416820"/>
            <a:ext cx="5607052" cy="4182270"/>
          </a:xfrm>
          <a:prstGeom prst="rect">
            <a:avLst/>
          </a:prstGeom>
        </p:spPr>
        <p:txBody>
          <a:bodyPr vert="horz" lIns="93162" tIns="46582" rIns="93162" bIns="465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8888"/>
            <a:ext cx="3037945" cy="465929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72" y="8828888"/>
            <a:ext cx="3037945" cy="465929"/>
          </a:xfrm>
          <a:prstGeom prst="rect">
            <a:avLst/>
          </a:prstGeom>
        </p:spPr>
        <p:txBody>
          <a:bodyPr vert="horz" wrap="square" lIns="93162" tIns="46582" rIns="93162" bIns="465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EC5A7E-59B0-4CFF-8612-93C424C7C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10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98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rgbClr val="0070C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00ADE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21213"/>
            <a:ext cx="9144000" cy="103187"/>
          </a:xfrm>
          <a:prstGeom prst="rect">
            <a:avLst/>
          </a:prstGeom>
          <a:solidFill>
            <a:srgbClr val="00206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9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3638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144000" cy="609600"/>
          </a:xfrm>
        </p:spPr>
        <p:txBody>
          <a:bodyPr/>
          <a:lstStyle>
            <a:lvl1pPr algn="l">
              <a:defRPr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724400"/>
            <a:ext cx="9067800" cy="609600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C5EE-68C3-4F23-B734-E45AB6A19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70C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116013"/>
            <a:ext cx="9144000" cy="103187"/>
          </a:xfrm>
          <a:prstGeom prst="rect">
            <a:avLst/>
          </a:prstGeom>
          <a:solidFill>
            <a:srgbClr val="00206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8" descr="new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42875"/>
            <a:ext cx="83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" y="6324600"/>
            <a:ext cx="85344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Gwinnett – a thriving community</a:t>
            </a:r>
          </a:p>
        </p:txBody>
      </p:sp>
      <p:pic>
        <p:nvPicPr>
          <p:cNvPr id="9" name="Picture 11" descr="watermark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9550" y="0"/>
            <a:ext cx="6184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620000" cy="1143000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0"/>
          </p:nvPr>
        </p:nvSpPr>
        <p:spPr>
          <a:xfrm>
            <a:off x="304800" y="6356350"/>
            <a:ext cx="2133600" cy="365125"/>
          </a:xfr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997692-4841-4E5A-9C67-605BD15E8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rgbClr val="0070C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00ADE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21213"/>
            <a:ext cx="9144000" cy="103187"/>
          </a:xfrm>
          <a:prstGeom prst="rect">
            <a:avLst/>
          </a:prstGeom>
          <a:solidFill>
            <a:srgbClr val="00206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9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705475"/>
            <a:ext cx="3638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144000" cy="609600"/>
          </a:xfrm>
        </p:spPr>
        <p:txBody>
          <a:bodyPr/>
          <a:lstStyle>
            <a:lvl1pPr algn="l">
              <a:defRPr sz="3500"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6200" y="4724400"/>
            <a:ext cx="9067800" cy="609600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2060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70C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16013"/>
            <a:ext cx="9144000" cy="103187"/>
          </a:xfrm>
          <a:prstGeom prst="rect">
            <a:avLst/>
          </a:prstGeom>
          <a:solidFill>
            <a:srgbClr val="00206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9" name="Picture 8" descr="new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42875"/>
            <a:ext cx="83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04800" y="6324600"/>
            <a:ext cx="85344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Gwinnett – a thriving community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077200" cy="1143000"/>
          </a:xfrm>
        </p:spPr>
        <p:txBody>
          <a:bodyPr/>
          <a:lstStyle>
            <a:lvl1pPr algn="l">
              <a:defRPr sz="3600"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18"/>
          <p:cNvSpPr>
            <a:spLocks noGrp="1"/>
          </p:cNvSpPr>
          <p:nvPr>
            <p:ph type="sldNum" sz="quarter" idx="10"/>
          </p:nvPr>
        </p:nvSpPr>
        <p:spPr>
          <a:xfrm>
            <a:off x="304800" y="6356350"/>
            <a:ext cx="2133600" cy="365125"/>
          </a:xfr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33E4E1-AC66-4A69-9DAE-EF8B8516A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4BEE98-E778-43F4-A749-B38BF6505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28"/>
          <p:cNvSpPr txBox="1">
            <a:spLocks noChangeArrowheads="1"/>
          </p:cNvSpPr>
          <p:nvPr/>
        </p:nvSpPr>
        <p:spPr bwMode="auto">
          <a:xfrm>
            <a:off x="533400" y="30745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rebuchet MS" pitchFamily="34" charset="0"/>
              </a:rPr>
              <a:t>2016-17 </a:t>
            </a:r>
            <a:r>
              <a:rPr lang="en-US" sz="2800" b="1" dirty="0">
                <a:solidFill>
                  <a:schemeClr val="bg1"/>
                </a:solidFill>
                <a:latin typeface="Trebuchet MS" pitchFamily="34" charset="0"/>
              </a:rPr>
              <a:t>Organizational Structure</a:t>
            </a:r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643578" y="1996519"/>
            <a:ext cx="5867400" cy="276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</a:rPr>
              <a:t>LG Management Team Chair:    Phil Hoskins</a:t>
            </a:r>
          </a:p>
        </p:txBody>
      </p:sp>
      <p:sp>
        <p:nvSpPr>
          <p:cNvPr id="6165" name="Text Box 38"/>
          <p:cNvSpPr txBox="1">
            <a:spLocks noChangeArrowheads="1"/>
          </p:cNvSpPr>
          <p:nvPr/>
        </p:nvSpPr>
        <p:spPr bwMode="auto">
          <a:xfrm>
            <a:off x="660524" y="1305288"/>
            <a:ext cx="2133600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</a:rPr>
              <a:t>LG BOT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800" b="1" dirty="0">
                <a:solidFill>
                  <a:schemeClr val="bg1"/>
                </a:solidFill>
              </a:rPr>
              <a:t>(Advisors &amp; keepers of the program foundational tenets)</a:t>
            </a:r>
          </a:p>
        </p:txBody>
      </p:sp>
      <p:sp>
        <p:nvSpPr>
          <p:cNvPr id="6171" name="Rectangle 54"/>
          <p:cNvSpPr>
            <a:spLocks noChangeArrowheads="1"/>
          </p:cNvSpPr>
          <p:nvPr/>
        </p:nvSpPr>
        <p:spPr bwMode="auto">
          <a:xfrm>
            <a:off x="3352800" y="6172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2885395" y="1296886"/>
            <a:ext cx="3625583" cy="53416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schemeClr val="bg1"/>
                </a:solidFill>
              </a:rPr>
              <a:t>LG Foundation Board of Directors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800" b="1" dirty="0">
                <a:solidFill>
                  <a:schemeClr val="bg1"/>
                </a:solidFill>
              </a:rPr>
              <a:t>(Overall governance of program 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as working board)</a:t>
            </a:r>
          </a:p>
        </p:txBody>
      </p:sp>
      <p:grpSp>
        <p:nvGrpSpPr>
          <p:cNvPr id="192" name="Group 191"/>
          <p:cNvGrpSpPr/>
          <p:nvPr/>
        </p:nvGrpSpPr>
        <p:grpSpPr>
          <a:xfrm>
            <a:off x="673976" y="2475914"/>
            <a:ext cx="1165355" cy="3259520"/>
            <a:chOff x="524495" y="2397718"/>
            <a:chExt cx="1165355" cy="3294426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524495" y="2397718"/>
              <a:ext cx="1125572" cy="814915"/>
              <a:chOff x="831" y="1700"/>
              <a:chExt cx="1264" cy="561"/>
            </a:xfrm>
            <a:grpFill/>
          </p:grpSpPr>
          <p:sp>
            <p:nvSpPr>
              <p:cNvPr id="88" name="Text Box 30"/>
              <p:cNvSpPr txBox="1">
                <a:spLocks noChangeArrowheads="1"/>
              </p:cNvSpPr>
              <p:nvPr/>
            </p:nvSpPr>
            <p:spPr bwMode="auto">
              <a:xfrm>
                <a:off x="836" y="1700"/>
                <a:ext cx="1259" cy="2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 b="1" dirty="0"/>
                  <a:t>ANNUAL PROGRAMS</a:t>
                </a:r>
              </a:p>
            </p:txBody>
          </p:sp>
          <p:sp>
            <p:nvSpPr>
              <p:cNvPr id="90" name="Text Box 31"/>
              <p:cNvSpPr txBox="1">
                <a:spLocks noChangeArrowheads="1"/>
              </p:cNvSpPr>
              <p:nvPr/>
            </p:nvSpPr>
            <p:spPr bwMode="auto">
              <a:xfrm>
                <a:off x="831" y="1972"/>
                <a:ext cx="1264" cy="289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700" dirty="0"/>
                  <a:t>SC CHAIR Scott Haggard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sz="700" dirty="0"/>
                  <a:t>Chair-Elect: Lea Bay</a:t>
                </a:r>
              </a:p>
            </p:txBody>
          </p:sp>
        </p:grp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528249" y="3281796"/>
              <a:ext cx="1125665" cy="419947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TRI-CHAIRS</a:t>
              </a:r>
            </a:p>
            <a:p>
              <a:pPr algn="ctr"/>
              <a:r>
                <a:rPr lang="en-US" sz="700" dirty="0"/>
                <a:t>Ginger Powell</a:t>
              </a:r>
            </a:p>
            <a:p>
              <a:pPr algn="ctr"/>
              <a:r>
                <a:rPr lang="en-US" sz="700" dirty="0"/>
                <a:t>Alisa Toney</a:t>
              </a:r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537724" y="4727820"/>
              <a:ext cx="1152126" cy="96432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 dirty="0"/>
                <a:t>GLANCE GWINNETT</a:t>
              </a:r>
              <a:br>
                <a:rPr lang="en-US" sz="700" b="1" dirty="0"/>
              </a:br>
              <a:endParaRPr lang="en-US" sz="700" b="1" dirty="0"/>
            </a:p>
            <a:p>
              <a:pPr algn="ctr">
                <a:spcAft>
                  <a:spcPts val="600"/>
                </a:spcAft>
              </a:pPr>
              <a:r>
                <a:rPr lang="en-US" sz="700" dirty="0"/>
                <a:t>Program Coordinator</a:t>
              </a:r>
              <a:br>
                <a:rPr lang="en-US" sz="700" dirty="0"/>
              </a:br>
              <a:r>
                <a:rPr lang="en-US" sz="700" dirty="0"/>
                <a:t>Brooke Waters</a:t>
              </a:r>
              <a:br>
                <a:rPr lang="en-US" sz="700" dirty="0"/>
              </a:br>
              <a:br>
                <a:rPr lang="en-US" sz="700" dirty="0"/>
              </a:br>
              <a:r>
                <a:rPr lang="en-US" sz="700" dirty="0"/>
                <a:t>Fall Co-chairs:</a:t>
              </a:r>
              <a:br>
                <a:rPr lang="en-US" sz="700" dirty="0"/>
              </a:br>
              <a:r>
                <a:rPr lang="en-US" sz="700" dirty="0"/>
                <a:t>Dot Schoeller</a:t>
              </a:r>
              <a:br>
                <a:rPr lang="en-US" sz="700" dirty="0"/>
              </a:br>
              <a:r>
                <a:rPr lang="en-US" sz="700" dirty="0"/>
                <a:t>Tracie Cason</a:t>
              </a:r>
            </a:p>
          </p:txBody>
        </p:sp>
        <p:sp>
          <p:nvSpPr>
            <p:cNvPr id="80" name="Text Box 35"/>
            <p:cNvSpPr txBox="1">
              <a:spLocks noChangeArrowheads="1"/>
            </p:cNvSpPr>
            <p:nvPr/>
          </p:nvSpPr>
          <p:spPr bwMode="auto">
            <a:xfrm rot="10800000" flipV="1">
              <a:off x="537817" y="4242641"/>
              <a:ext cx="1125572" cy="419947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STUDY GROUPS</a:t>
              </a:r>
            </a:p>
            <a:p>
              <a:pPr algn="ctr"/>
              <a:r>
                <a:rPr lang="en-US" sz="700" dirty="0"/>
                <a:t>Ross Powell</a:t>
              </a:r>
            </a:p>
            <a:p>
              <a:pPr algn="ctr"/>
              <a:r>
                <a:rPr lang="en-US" sz="700" dirty="0"/>
                <a:t>Cliff Bray</a:t>
              </a:r>
            </a:p>
          </p:txBody>
        </p:sp>
        <p:sp>
          <p:nvSpPr>
            <p:cNvPr id="89" name="Text Box 36"/>
            <p:cNvSpPr txBox="1">
              <a:spLocks noChangeArrowheads="1"/>
            </p:cNvSpPr>
            <p:nvPr/>
          </p:nvSpPr>
          <p:spPr bwMode="auto">
            <a:xfrm>
              <a:off x="537724" y="3757460"/>
              <a:ext cx="1125665" cy="41994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RETREATS</a:t>
              </a:r>
            </a:p>
            <a:p>
              <a:pPr algn="ctr"/>
              <a:r>
                <a:rPr lang="en-US" sz="700" dirty="0"/>
                <a:t>Kristina Blum</a:t>
              </a:r>
            </a:p>
            <a:p>
              <a:pPr algn="ctr"/>
              <a:r>
                <a:rPr lang="en-US" sz="700" dirty="0"/>
                <a:t>Jody Campbell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1925476" y="2476403"/>
            <a:ext cx="1076075" cy="2733138"/>
            <a:chOff x="2815456" y="2429683"/>
            <a:chExt cx="1076075" cy="2733138"/>
          </a:xfrm>
          <a:solidFill>
            <a:srgbClr val="F1F3AF"/>
          </a:solidFill>
        </p:grpSpPr>
        <p:grpSp>
          <p:nvGrpSpPr>
            <p:cNvPr id="135" name="Group 29"/>
            <p:cNvGrpSpPr>
              <a:grpSpLocks/>
            </p:cNvGrpSpPr>
            <p:nvPr/>
          </p:nvGrpSpPr>
          <p:grpSpPr bwMode="auto">
            <a:xfrm>
              <a:off x="2815456" y="2429683"/>
              <a:ext cx="1066799" cy="913696"/>
              <a:chOff x="-447" y="1722"/>
              <a:chExt cx="1198" cy="629"/>
            </a:xfrm>
            <a:grpFill/>
          </p:grpSpPr>
          <p:sp>
            <p:nvSpPr>
              <p:cNvPr id="141" name="Text Box 30"/>
              <p:cNvSpPr txBox="1">
                <a:spLocks noChangeArrowheads="1"/>
              </p:cNvSpPr>
              <p:nvPr/>
            </p:nvSpPr>
            <p:spPr bwMode="auto">
              <a:xfrm>
                <a:off x="-447" y="1722"/>
                <a:ext cx="1198" cy="233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 b="1" dirty="0"/>
                  <a:t>ALUMNI PROGRAMS</a:t>
                </a:r>
              </a:p>
            </p:txBody>
          </p:sp>
          <p:sp>
            <p:nvSpPr>
              <p:cNvPr id="142" name="Text Box 31"/>
              <p:cNvSpPr txBox="1">
                <a:spLocks noChangeArrowheads="1"/>
              </p:cNvSpPr>
              <p:nvPr/>
            </p:nvSpPr>
            <p:spPr bwMode="auto">
              <a:xfrm>
                <a:off x="-447" y="1991"/>
                <a:ext cx="1179" cy="36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spcAft>
                    <a:spcPts val="0"/>
                  </a:spcAft>
                </a:pPr>
                <a:r>
                  <a:rPr lang="en-US" sz="700" dirty="0"/>
                  <a:t>Chair: </a:t>
                </a:r>
                <a:br>
                  <a:rPr lang="en-US" sz="700" dirty="0"/>
                </a:br>
                <a:r>
                  <a:rPr lang="en-US" sz="700" dirty="0"/>
                  <a:t>Latabia Woodward</a:t>
                </a:r>
              </a:p>
              <a:p>
                <a:pPr algn="ctr"/>
                <a:r>
                  <a:rPr lang="en-US" sz="700" dirty="0"/>
                  <a:t>Chair-Elect: </a:t>
                </a:r>
                <a:br>
                  <a:rPr lang="en-US" sz="700" dirty="0"/>
                </a:br>
                <a:r>
                  <a:rPr lang="en-US" sz="700">
                    <a:cs typeface="Arial" charset="0"/>
                  </a:rPr>
                  <a:t>Paula Hastings</a:t>
                </a:r>
                <a:endParaRPr lang="en-US" sz="700" dirty="0">
                  <a:cs typeface="Arial" charset="0"/>
                </a:endParaRPr>
              </a:p>
            </p:txBody>
          </p:sp>
        </p:grpSp>
        <p:sp>
          <p:nvSpPr>
            <p:cNvPr id="137" name="Text Box 32"/>
            <p:cNvSpPr txBox="1">
              <a:spLocks noChangeArrowheads="1"/>
            </p:cNvSpPr>
            <p:nvPr/>
          </p:nvSpPr>
          <p:spPr bwMode="auto">
            <a:xfrm>
              <a:off x="2823167" y="3418669"/>
              <a:ext cx="1058785" cy="6617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SOCIAL</a:t>
              </a:r>
            </a:p>
            <a:p>
              <a:pPr algn="ctr"/>
              <a:r>
                <a:rPr lang="en-US" sz="700" dirty="0"/>
                <a:t>Chair</a:t>
              </a:r>
              <a:r>
                <a:rPr lang="en-US" sz="700" b="1" dirty="0"/>
                <a:t>:</a:t>
              </a:r>
              <a:r>
                <a:rPr lang="en-US" sz="700" dirty="0"/>
                <a:t>  </a:t>
              </a:r>
            </a:p>
            <a:p>
              <a:pPr algn="ctr"/>
              <a:r>
                <a:rPr lang="en-US" sz="700" dirty="0"/>
                <a:t>Melody</a:t>
              </a:r>
              <a:r>
                <a:rPr lang="en-US" sz="800" dirty="0"/>
                <a:t> </a:t>
              </a:r>
              <a:r>
                <a:rPr lang="en-US" sz="700" dirty="0"/>
                <a:t>Glouton </a:t>
              </a:r>
            </a:p>
            <a:p>
              <a:pPr algn="ctr"/>
              <a:r>
                <a:rPr lang="en-US" sz="750" dirty="0"/>
                <a:t>Chair-Elect: </a:t>
              </a:r>
            </a:p>
            <a:p>
              <a:pPr algn="ctr"/>
              <a:r>
                <a:rPr lang="en-US" sz="750" dirty="0"/>
                <a:t>Nancy McGill </a:t>
              </a:r>
              <a:r>
                <a:rPr lang="en-US" sz="750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38" name="Text Box 33"/>
            <p:cNvSpPr txBox="1">
              <a:spLocks noChangeArrowheads="1"/>
            </p:cNvSpPr>
            <p:nvPr/>
          </p:nvSpPr>
          <p:spPr bwMode="auto">
            <a:xfrm>
              <a:off x="2819018" y="4639601"/>
              <a:ext cx="1066799" cy="5232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EDUCATION</a:t>
              </a:r>
            </a:p>
            <a:p>
              <a:pPr>
                <a:spcAft>
                  <a:spcPts val="0"/>
                </a:spcAft>
              </a:pPr>
              <a:r>
                <a:rPr lang="en-US" sz="700" dirty="0"/>
                <a:t>Chair</a:t>
              </a:r>
              <a:r>
                <a:rPr lang="en-US" sz="700" dirty="0">
                  <a:solidFill>
                    <a:srgbClr val="FF0000"/>
                  </a:solidFill>
                </a:rPr>
                <a:t>: </a:t>
              </a:r>
              <a:r>
                <a:rPr lang="en-US" sz="700" dirty="0"/>
                <a:t>Jeff Mathews</a:t>
              </a:r>
            </a:p>
            <a:p>
              <a:pPr algn="ctr">
                <a:spcBef>
                  <a:spcPts val="0"/>
                </a:spcBef>
              </a:pPr>
              <a:r>
                <a:rPr lang="en-US" sz="700" dirty="0"/>
                <a:t>Chair Elect:</a:t>
              </a:r>
              <a:br>
                <a:rPr lang="en-US" sz="700" dirty="0"/>
              </a:br>
              <a:r>
                <a:rPr lang="en-US" sz="700" dirty="0"/>
                <a:t>Lisa Winton</a:t>
              </a:r>
            </a:p>
          </p:txBody>
        </p:sp>
        <p:sp>
          <p:nvSpPr>
            <p:cNvPr id="140" name="Text Box 36"/>
            <p:cNvSpPr txBox="1">
              <a:spLocks noChangeArrowheads="1"/>
            </p:cNvSpPr>
            <p:nvPr/>
          </p:nvSpPr>
          <p:spPr bwMode="auto">
            <a:xfrm>
              <a:off x="2824732" y="4148812"/>
              <a:ext cx="1066799" cy="41549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cs typeface="Arial" charset="0"/>
                </a:rPr>
                <a:t>CLASS LIAISONS</a:t>
              </a:r>
            </a:p>
            <a:p>
              <a:pPr algn="ctr"/>
              <a:r>
                <a:rPr lang="en-US" sz="700" dirty="0">
                  <a:cs typeface="Arial" charset="0"/>
                </a:rPr>
                <a:t>Chair: </a:t>
              </a:r>
              <a:br>
                <a:rPr lang="en-US" sz="700" dirty="0">
                  <a:cs typeface="Arial" charset="0"/>
                </a:rPr>
              </a:br>
              <a:r>
                <a:rPr lang="en-US" sz="700" dirty="0">
                  <a:cs typeface="Arial" charset="0"/>
                </a:rPr>
                <a:t>Jennifer Cramer</a:t>
              </a: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285505" y="2475907"/>
            <a:ext cx="1074353" cy="1724359"/>
            <a:chOff x="6925586" y="2452147"/>
            <a:chExt cx="1074353" cy="172435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0" name="Text Box 30"/>
            <p:cNvSpPr txBox="1">
              <a:spLocks noChangeArrowheads="1"/>
            </p:cNvSpPr>
            <p:nvPr/>
          </p:nvSpPr>
          <p:spPr bwMode="auto">
            <a:xfrm>
              <a:off x="6925586" y="2452147"/>
              <a:ext cx="1066800" cy="338554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b="1" dirty="0"/>
                <a:t>FINANCIAL DEVELOPMENT</a:t>
              </a:r>
            </a:p>
          </p:txBody>
        </p:sp>
        <p:sp>
          <p:nvSpPr>
            <p:cNvPr id="171" name="Text Box 31"/>
            <p:cNvSpPr txBox="1">
              <a:spLocks noChangeArrowheads="1"/>
            </p:cNvSpPr>
            <p:nvPr/>
          </p:nvSpPr>
          <p:spPr bwMode="auto">
            <a:xfrm>
              <a:off x="6925586" y="2891368"/>
              <a:ext cx="1066800" cy="41549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sz="700" dirty="0"/>
                <a:t>Chair:  Michelle Long</a:t>
              </a:r>
              <a:br>
                <a:rPr lang="en-US" sz="700" dirty="0"/>
              </a:br>
              <a:r>
                <a:rPr lang="en-US" sz="700" dirty="0"/>
                <a:t>Chair-Elect: </a:t>
              </a:r>
              <a:br>
                <a:rPr lang="en-US" sz="700" dirty="0"/>
              </a:br>
              <a:r>
                <a:rPr lang="en-US" sz="700" dirty="0"/>
                <a:t>Jody Pierce</a:t>
              </a:r>
            </a:p>
          </p:txBody>
        </p:sp>
        <p:sp>
          <p:nvSpPr>
            <p:cNvPr id="167" name="Text Box 33"/>
            <p:cNvSpPr txBox="1">
              <a:spLocks noChangeArrowheads="1"/>
            </p:cNvSpPr>
            <p:nvPr/>
          </p:nvSpPr>
          <p:spPr bwMode="auto">
            <a:xfrm>
              <a:off x="6925586" y="3400967"/>
              <a:ext cx="1066800" cy="2923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CAPITAL CAMPAIGN</a:t>
              </a:r>
            </a:p>
            <a:p>
              <a:pPr algn="ctr"/>
              <a:r>
                <a:rPr lang="en-US" sz="600" dirty="0"/>
                <a:t>(Foundation Board Level)</a:t>
              </a:r>
            </a:p>
          </p:txBody>
        </p:sp>
        <p:sp>
          <p:nvSpPr>
            <p:cNvPr id="168" name="Text Box 35"/>
            <p:cNvSpPr txBox="1">
              <a:spLocks noChangeArrowheads="1"/>
            </p:cNvSpPr>
            <p:nvPr/>
          </p:nvSpPr>
          <p:spPr bwMode="auto">
            <a:xfrm rot="10800000" flipV="1">
              <a:off x="6933139" y="3776396"/>
              <a:ext cx="1066800" cy="40011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/>
                <a:t>SUSTAINING PARTNERS </a:t>
              </a:r>
            </a:p>
            <a:p>
              <a:pPr algn="ctr"/>
              <a:r>
                <a:rPr lang="en-US" sz="600" dirty="0"/>
                <a:t>(Foundation Board Level)</a:t>
              </a:r>
              <a:endParaRPr lang="en-US" sz="700" b="1" dirty="0"/>
            </a:p>
          </p:txBody>
        </p:sp>
      </p:grpSp>
      <p:grpSp>
        <p:nvGrpSpPr>
          <p:cNvPr id="155" name="Group 29"/>
          <p:cNvGrpSpPr>
            <a:grpSpLocks/>
          </p:cNvGrpSpPr>
          <p:nvPr/>
        </p:nvGrpSpPr>
        <p:grpSpPr bwMode="auto">
          <a:xfrm>
            <a:off x="3121765" y="2475908"/>
            <a:ext cx="1066800" cy="741620"/>
            <a:chOff x="-271" y="1723"/>
            <a:chExt cx="1198" cy="415"/>
          </a:xfrm>
          <a:solidFill>
            <a:schemeClr val="bg2">
              <a:lumMod val="90000"/>
            </a:schemeClr>
          </a:solidFill>
        </p:grpSpPr>
        <p:sp>
          <p:nvSpPr>
            <p:cNvPr id="161" name="Text Box 30"/>
            <p:cNvSpPr txBox="1">
              <a:spLocks noChangeArrowheads="1"/>
            </p:cNvSpPr>
            <p:nvPr/>
          </p:nvSpPr>
          <p:spPr bwMode="auto">
            <a:xfrm>
              <a:off x="-271" y="1723"/>
              <a:ext cx="1198" cy="189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b="1" dirty="0"/>
                <a:t>COMMUNITY REFLECTION</a:t>
              </a:r>
            </a:p>
          </p:txBody>
        </p: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-265" y="1957"/>
              <a:ext cx="1192" cy="181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750" dirty="0"/>
                <a:t>Chair: Nicole Love Hendrickson</a:t>
              </a:r>
              <a:endParaRPr lang="en-US" sz="700" dirty="0"/>
            </a:p>
          </p:txBody>
        </p:sp>
      </p:grpSp>
      <p:sp>
        <p:nvSpPr>
          <p:cNvPr id="193" name="Text Box 30"/>
          <p:cNvSpPr txBox="1">
            <a:spLocks noChangeArrowheads="1"/>
          </p:cNvSpPr>
          <p:nvPr/>
        </p:nvSpPr>
        <p:spPr bwMode="auto">
          <a:xfrm>
            <a:off x="6804100" y="5341203"/>
            <a:ext cx="2052933" cy="830997"/>
          </a:xfrm>
          <a:prstGeom prst="rect">
            <a:avLst/>
          </a:prstGeom>
          <a:solidFill>
            <a:srgbClr val="6EA92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Executive Director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b="1" dirty="0">
                <a:solidFill>
                  <a:schemeClr val="bg1"/>
                </a:solidFill>
              </a:rPr>
              <a:t>Lisa Zaken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Program Manager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b="1" dirty="0">
                <a:solidFill>
                  <a:schemeClr val="bg1"/>
                </a:solidFill>
              </a:rPr>
              <a:t>Brooke Waters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Marketing &amp;Communications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Coordinator</a:t>
            </a:r>
            <a:endParaRPr lang="en-US" sz="1000" b="1" dirty="0"/>
          </a:p>
        </p:txBody>
      </p:sp>
      <p:grpSp>
        <p:nvGrpSpPr>
          <p:cNvPr id="242" name="Group 241"/>
          <p:cNvGrpSpPr/>
          <p:nvPr/>
        </p:nvGrpSpPr>
        <p:grpSpPr>
          <a:xfrm>
            <a:off x="5464350" y="2491310"/>
            <a:ext cx="1046628" cy="727582"/>
            <a:chOff x="7924800" y="2438400"/>
            <a:chExt cx="3614767" cy="1290035"/>
          </a:xfrm>
          <a:solidFill>
            <a:srgbClr val="C5EEFF"/>
          </a:solidFill>
        </p:grpSpPr>
        <p:sp>
          <p:nvSpPr>
            <p:cNvPr id="180" name="Text Box 31"/>
            <p:cNvSpPr txBox="1">
              <a:spLocks noChangeArrowheads="1"/>
            </p:cNvSpPr>
            <p:nvPr/>
          </p:nvSpPr>
          <p:spPr bwMode="auto">
            <a:xfrm>
              <a:off x="7924800" y="3182733"/>
              <a:ext cx="3614767" cy="545702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700" dirty="0"/>
                <a:t>Chair:</a:t>
              </a:r>
            </a:p>
            <a:p>
              <a:pPr algn="ctr">
                <a:spcBef>
                  <a:spcPts val="0"/>
                </a:spcBef>
              </a:pPr>
              <a:r>
                <a:rPr lang="en-US" sz="700" dirty="0"/>
                <a:t>Harry Rice</a:t>
              </a:r>
            </a:p>
          </p:txBody>
        </p:sp>
        <p:sp>
          <p:nvSpPr>
            <p:cNvPr id="198" name="Text Box 30"/>
            <p:cNvSpPr txBox="1">
              <a:spLocks noChangeArrowheads="1"/>
            </p:cNvSpPr>
            <p:nvPr/>
          </p:nvSpPr>
          <p:spPr bwMode="auto">
            <a:xfrm>
              <a:off x="7924800" y="2438400"/>
              <a:ext cx="3614767" cy="600271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b="1" dirty="0"/>
                <a:t>RETURN On INVESTMENT</a:t>
              </a: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643578" y="2407248"/>
            <a:ext cx="5852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1187849" y="2273518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5464350" y="3330626"/>
            <a:ext cx="1046628" cy="954107"/>
          </a:xfrm>
          <a:prstGeom prst="rect">
            <a:avLst/>
          </a:prstGeom>
          <a:solidFill>
            <a:srgbClr val="C5EE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700" dirty="0"/>
              <a:t>METRICS &amp; MEASUREMENTS</a:t>
            </a:r>
          </a:p>
          <a:p>
            <a:pPr algn="ctr">
              <a:spcBef>
                <a:spcPts val="0"/>
              </a:spcBef>
            </a:pPr>
            <a:endParaRPr lang="en-US" sz="700" dirty="0"/>
          </a:p>
          <a:p>
            <a:pPr algn="ctr">
              <a:spcBef>
                <a:spcPts val="0"/>
              </a:spcBef>
            </a:pPr>
            <a:r>
              <a:rPr lang="en-US" sz="700" dirty="0"/>
              <a:t>(Annual Program,</a:t>
            </a:r>
          </a:p>
          <a:p>
            <a:pPr algn="ctr">
              <a:spcBef>
                <a:spcPts val="0"/>
              </a:spcBef>
            </a:pPr>
            <a:r>
              <a:rPr lang="en-US" sz="700" dirty="0"/>
              <a:t>Glance, &amp; ROI)</a:t>
            </a:r>
          </a:p>
          <a:p>
            <a:pPr lvl="0" algn="ctr"/>
            <a:endParaRPr lang="en-US" sz="700" dirty="0"/>
          </a:p>
          <a:p>
            <a:pPr lvl="0" algn="ctr"/>
            <a:r>
              <a:rPr lang="en-US" sz="700" dirty="0"/>
              <a:t>Denise Townsend</a:t>
            </a:r>
          </a:p>
          <a:p>
            <a:pPr lvl="0" algn="ctr"/>
            <a:r>
              <a:rPr lang="en-US" sz="700" dirty="0"/>
              <a:t>Ossie Brewer</a:t>
            </a:r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2460767" y="2273518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655165" y="2277555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788665" y="2276070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5984990" y="2283895"/>
            <a:ext cx="3058" cy="1320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88565" y="1836610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1727324" y="1836610"/>
            <a:ext cx="383" cy="1424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511543" y="1568231"/>
            <a:ext cx="2925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511543" y="2105010"/>
            <a:ext cx="292557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65" idx="3"/>
            <a:endCxn id="44" idx="1"/>
          </p:cNvCxnSpPr>
          <p:nvPr/>
        </p:nvCxnSpPr>
        <p:spPr>
          <a:xfrm flipV="1">
            <a:off x="2794124" y="1563970"/>
            <a:ext cx="91271" cy="292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6804100" y="1316241"/>
            <a:ext cx="2052933" cy="3908762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June S. Sweat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Chairman</a:t>
            </a:r>
            <a:endParaRPr lang="en-US" sz="900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Renee Byrd-Lewis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Chair-Elect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Tammy Shumate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Treasurer</a:t>
            </a:r>
          </a:p>
          <a:p>
            <a:pPr algn="ctr">
              <a:spcBef>
                <a:spcPct val="50000"/>
              </a:spcBef>
            </a:pPr>
            <a:r>
              <a:rPr lang="en-US" sz="800" b="1" dirty="0" err="1">
                <a:solidFill>
                  <a:schemeClr val="bg1"/>
                </a:solidFill>
              </a:rPr>
              <a:t>Shenila</a:t>
            </a:r>
            <a:r>
              <a:rPr lang="en-US" sz="800" b="1" dirty="0">
                <a:solidFill>
                  <a:schemeClr val="bg1"/>
                </a:solidFill>
              </a:rPr>
              <a:t> Rodriguez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Secretary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Daniel J. King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Internal Affairs Chair</a:t>
            </a:r>
            <a:br>
              <a:rPr lang="en-US" sz="700" dirty="0">
                <a:solidFill>
                  <a:schemeClr val="bg1"/>
                </a:solidFill>
              </a:rPr>
            </a:br>
            <a:r>
              <a:rPr lang="en-US" sz="700" dirty="0">
                <a:solidFill>
                  <a:schemeClr val="bg1"/>
                </a:solidFill>
              </a:rPr>
              <a:t>(Professional Accounting Review, HR, Legal, Facilities)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Demetrius Jordan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External Affairs Chair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700" dirty="0">
                <a:solidFill>
                  <a:schemeClr val="bg1"/>
                </a:solidFill>
              </a:rPr>
              <a:t>(Fundraising, Grant Development, PR, Marketing, Strategic Planning, Management Team, Programs)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J. Michael </a:t>
            </a:r>
            <a:r>
              <a:rPr lang="en-US" sz="800" b="1" dirty="0" err="1">
                <a:solidFill>
                  <a:schemeClr val="bg1"/>
                </a:solidFill>
              </a:rPr>
              <a:t>Levengood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Governance Chair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(</a:t>
            </a:r>
            <a:r>
              <a:rPr lang="en-US" sz="700" dirty="0">
                <a:solidFill>
                  <a:schemeClr val="bg1"/>
                </a:solidFill>
              </a:rPr>
              <a:t>Board development &amp; assessment, nominating committee, policies, procedures, Board of Trustees)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Carole Boyce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Andrew Pourchier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Michael Park</a:t>
            </a:r>
          </a:p>
          <a:p>
            <a:pPr algn="ctr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</a:rPr>
              <a:t>T. Michael Tennant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 Chair Emeritus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578138" y="6355556"/>
            <a:ext cx="2198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Updated November 15, 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373" y="5203848"/>
            <a:ext cx="24386" cy="15851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6179</TotalTime>
  <Words>131</Words>
  <Application>Microsoft Office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Zaken</dc:creator>
  <cp:lastModifiedBy>Lisa Zaken</cp:lastModifiedBy>
  <cp:revision>160</cp:revision>
  <cp:lastPrinted>2016-05-17T17:06:35Z</cp:lastPrinted>
  <dcterms:modified xsi:type="dcterms:W3CDTF">2016-11-15T16:14:03Z</dcterms:modified>
</cp:coreProperties>
</file>